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6690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777607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5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:notes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/>
          <p:nvPr>
            <p:ph idx="2" type="sldImg"/>
          </p:nvPr>
        </p:nvSpPr>
        <p:spPr>
          <a:xfrm>
            <a:off x="1103313" y="1241425"/>
            <a:ext cx="4462462" cy="3348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:notes"/>
          <p:cNvSpPr txBox="1"/>
          <p:nvPr>
            <p:ph idx="12" type="sldNum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00" spcFirstLastPara="1" rIns="91400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OY-Logo-Stacked-shield-White.png" id="20" name="Google Shape;20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50825" y="0"/>
            <a:ext cx="2082800" cy="96043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250825" y="4221163"/>
            <a:ext cx="8642350" cy="17526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>
            <a:lvl1pPr lvl="0" algn="l">
              <a:spcBef>
                <a:spcPts val="1200"/>
              </a:spcBef>
              <a:spcAft>
                <a:spcPts val="0"/>
              </a:spcAft>
              <a:buSzPts val="2600"/>
              <a:buFont typeface="Noto Sans Symbols"/>
              <a:buNone/>
              <a:defRPr sz="4000"/>
            </a:lvl1pPr>
            <a:lvl2pPr lvl="1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lvl="2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lvl="3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lvl="4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lvl="5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lvl="6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lvl="7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lvl="8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type="ctrTitle"/>
          </p:nvPr>
        </p:nvSpPr>
        <p:spPr>
          <a:xfrm>
            <a:off x="250825" y="1125538"/>
            <a:ext cx="8569325" cy="25908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400">
                <a:solidFill>
                  <a:srgbClr val="000000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>
            <a:off x="250825" y="628491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3276600" y="628491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960"/>
              </a:spcBef>
              <a:spcAft>
                <a:spcPts val="0"/>
              </a:spcAft>
              <a:buClr>
                <a:srgbClr val="18453B"/>
              </a:buClr>
              <a:buSzPts val="2080"/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840"/>
              </a:spcBef>
              <a:spcAft>
                <a:spcPts val="0"/>
              </a:spcAft>
              <a:buClr>
                <a:srgbClr val="18453B"/>
              </a:buClr>
              <a:buSzPts val="1820"/>
              <a:buFont typeface="Noto Sans Symbols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60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78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650"/>
              <a:buNone/>
              <a:defRPr sz="1000"/>
            </a:lvl3pPr>
            <a:lvl4pPr indent="-228600" lvl="3" marL="18288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5pPr>
            <a:lvl6pPr indent="-228600" lvl="5" marL="27432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6pPr>
            <a:lvl7pPr indent="-228600" lvl="6" marL="32004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7pPr>
            <a:lvl8pPr indent="-228600" lvl="7" marL="36576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8pPr>
            <a:lvl9pPr indent="-228600" lvl="8" marL="41148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2107406" y="-515144"/>
            <a:ext cx="5000625" cy="842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2895" lvl="0" marL="457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title"/>
          </p:nvPr>
        </p:nvSpPr>
        <p:spPr>
          <a:xfrm rot="5400000">
            <a:off x="4838700" y="2036763"/>
            <a:ext cx="6010275" cy="2168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" type="body"/>
          </p:nvPr>
        </p:nvSpPr>
        <p:spPr>
          <a:xfrm rot="5400000">
            <a:off x="423863" y="-57150"/>
            <a:ext cx="6010275" cy="635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2895" lvl="0" marL="457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" type="body"/>
          </p:nvPr>
        </p:nvSpPr>
        <p:spPr>
          <a:xfrm>
            <a:off x="395288" y="1196975"/>
            <a:ext cx="8424862" cy="2952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2895" lvl="0" marL="457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300"/>
              <a:buNone/>
              <a:defRPr sz="20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SzPts val="1170"/>
              <a:buNone/>
              <a:defRPr sz="18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SzPts val="1040"/>
              <a:buNone/>
              <a:defRPr sz="1600"/>
            </a:lvl3pPr>
            <a:lvl4pPr indent="-228600" lvl="3" marL="18288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4pPr>
            <a:lvl5pPr indent="-228600" lvl="4" marL="22860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5pPr>
            <a:lvl6pPr indent="-228600" lvl="5" marL="27432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6pPr>
            <a:lvl7pPr indent="-228600" lvl="6" marL="32004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7pPr>
            <a:lvl8pPr indent="-228600" lvl="7" marL="36576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8pPr>
            <a:lvl9pPr indent="-228600" lvl="8" marL="41148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250825" y="1125538"/>
            <a:ext cx="4135438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170" lvl="0" marL="457200" algn="l">
              <a:spcBef>
                <a:spcPts val="840"/>
              </a:spcBef>
              <a:spcAft>
                <a:spcPts val="0"/>
              </a:spcAft>
              <a:buSzPts val="1820"/>
              <a:buChar char="■"/>
              <a:defRPr sz="2800"/>
            </a:lvl1pPr>
            <a:lvl2pPr indent="-327660" lvl="1" marL="914400" algn="l">
              <a:spcBef>
                <a:spcPts val="720"/>
              </a:spcBef>
              <a:spcAft>
                <a:spcPts val="0"/>
              </a:spcAft>
              <a:buSzPts val="1560"/>
              <a:buChar char="■"/>
              <a:defRPr sz="2400"/>
            </a:lvl2pPr>
            <a:lvl3pPr indent="-311150" lvl="2" marL="13716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538663" y="1125538"/>
            <a:ext cx="4137025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4170" lvl="0" marL="457200" algn="l">
              <a:spcBef>
                <a:spcPts val="840"/>
              </a:spcBef>
              <a:spcAft>
                <a:spcPts val="0"/>
              </a:spcAft>
              <a:buSzPts val="1820"/>
              <a:buChar char="■"/>
              <a:defRPr sz="2800"/>
            </a:lvl1pPr>
            <a:lvl2pPr indent="-327660" lvl="1" marL="914400" algn="l">
              <a:spcBef>
                <a:spcPts val="720"/>
              </a:spcBef>
              <a:spcAft>
                <a:spcPts val="0"/>
              </a:spcAft>
              <a:buSzPts val="1560"/>
              <a:buChar char="■"/>
              <a:defRPr sz="2400"/>
            </a:lvl2pPr>
            <a:lvl3pPr indent="-311150" lvl="2" marL="13716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720"/>
              </a:spcBef>
              <a:spcAft>
                <a:spcPts val="0"/>
              </a:spcAft>
              <a:buSzPts val="156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300"/>
              <a:buNone/>
              <a:defRPr b="1" sz="2000"/>
            </a:lvl2pPr>
            <a:lvl3pPr indent="-228600" lvl="2" marL="1371600" algn="l">
              <a:spcBef>
                <a:spcPts val="540"/>
              </a:spcBef>
              <a:spcAft>
                <a:spcPts val="0"/>
              </a:spcAft>
              <a:buSzPts val="1170"/>
              <a:buNone/>
              <a:defRPr b="1" sz="1800"/>
            </a:lvl3pPr>
            <a:lvl4pPr indent="-228600" lvl="3" marL="18288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228600" lvl="5" marL="27432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6pPr>
            <a:lvl7pPr indent="-228600" lvl="6" marL="32004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7pPr>
            <a:lvl8pPr indent="-228600" lvl="7" marL="36576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8pPr>
            <a:lvl9pPr indent="-228600" lvl="8" marL="41148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spcBef>
                <a:spcPts val="720"/>
              </a:spcBef>
              <a:spcAft>
                <a:spcPts val="0"/>
              </a:spcAft>
              <a:buSzPts val="1560"/>
              <a:buChar char="■"/>
              <a:defRPr sz="2400"/>
            </a:lvl1pPr>
            <a:lvl2pPr indent="-311150" lvl="1" marL="9144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3pPr>
            <a:lvl4pPr indent="-294639" lvl="3" marL="18288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4pPr>
            <a:lvl5pPr indent="-294639" lvl="4" marL="22860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5pPr>
            <a:lvl6pPr indent="-294639" lvl="5" marL="27432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6pPr>
            <a:lvl7pPr indent="-294639" lvl="6" marL="32004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7pPr>
            <a:lvl8pPr indent="-294640" lvl="7" marL="36576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8pPr>
            <a:lvl9pPr indent="-294640" lvl="8" marL="41148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720"/>
              </a:spcBef>
              <a:spcAft>
                <a:spcPts val="0"/>
              </a:spcAft>
              <a:buSzPts val="1560"/>
              <a:buNone/>
              <a:defRPr b="1" sz="2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300"/>
              <a:buNone/>
              <a:defRPr b="1" sz="2000"/>
            </a:lvl2pPr>
            <a:lvl3pPr indent="-228600" lvl="2" marL="1371600" algn="l">
              <a:spcBef>
                <a:spcPts val="540"/>
              </a:spcBef>
              <a:spcAft>
                <a:spcPts val="0"/>
              </a:spcAft>
              <a:buSzPts val="1170"/>
              <a:buNone/>
              <a:defRPr b="1" sz="1800"/>
            </a:lvl3pPr>
            <a:lvl4pPr indent="-228600" lvl="3" marL="18288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228600" lvl="5" marL="27432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6pPr>
            <a:lvl7pPr indent="-228600" lvl="6" marL="32004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7pPr>
            <a:lvl8pPr indent="-228600" lvl="7" marL="36576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8pPr>
            <a:lvl9pPr indent="-228600" lvl="8" marL="4114800" algn="l">
              <a:spcBef>
                <a:spcPts val="480"/>
              </a:spcBef>
              <a:spcAft>
                <a:spcPts val="0"/>
              </a:spcAft>
              <a:buSzPts val="1040"/>
              <a:buNone/>
              <a:defRPr b="1" sz="1600"/>
            </a:lvl9pPr>
          </a:lstStyle>
          <a:p/>
        </p:txBody>
      </p:sp>
      <p:sp>
        <p:nvSpPr>
          <p:cNvPr id="47" name="Google Shape;47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spcBef>
                <a:spcPts val="720"/>
              </a:spcBef>
              <a:spcAft>
                <a:spcPts val="0"/>
              </a:spcAft>
              <a:buSzPts val="1560"/>
              <a:buChar char="■"/>
              <a:defRPr sz="2400"/>
            </a:lvl1pPr>
            <a:lvl2pPr indent="-311150" lvl="1" marL="9144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 sz="1800"/>
            </a:lvl3pPr>
            <a:lvl4pPr indent="-294639" lvl="3" marL="18288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4pPr>
            <a:lvl5pPr indent="-294639" lvl="4" marL="22860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5pPr>
            <a:lvl6pPr indent="-294639" lvl="5" marL="27432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6pPr>
            <a:lvl7pPr indent="-294639" lvl="6" marL="32004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7pPr>
            <a:lvl8pPr indent="-294640" lvl="7" marL="36576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8pPr>
            <a:lvl9pPr indent="-294640" lvl="8" marL="4114800" algn="l">
              <a:spcBef>
                <a:spcPts val="480"/>
              </a:spcBef>
              <a:spcAft>
                <a:spcPts val="0"/>
              </a:spcAft>
              <a:buSzPts val="1040"/>
              <a:buChar char="■"/>
              <a:defRPr sz="1600"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323528" y="1700808"/>
            <a:ext cx="860457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960"/>
              </a:spcBef>
              <a:spcAft>
                <a:spcPts val="0"/>
              </a:spcAft>
              <a:buSzPts val="2080"/>
              <a:buNone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2" type="body"/>
          </p:nvPr>
        </p:nvSpPr>
        <p:spPr>
          <a:xfrm>
            <a:off x="328304" y="3343074"/>
            <a:ext cx="8352606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960"/>
              </a:spcBef>
              <a:spcAft>
                <a:spcPts val="0"/>
              </a:spcAft>
              <a:buSzPts val="2080"/>
              <a:buNone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395536" y="1268760"/>
            <a:ext cx="8064698" cy="4392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2895" lvl="0" marL="457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1pPr>
            <a:lvl2pPr indent="-302894" lvl="1" marL="914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2pPr>
            <a:lvl3pPr indent="-302894" lvl="2" marL="1371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3pPr>
            <a:lvl4pPr indent="-302894" lvl="3" marL="1828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4pPr>
            <a:lvl5pPr indent="-302895" lvl="4" marL="22860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5pPr>
            <a:lvl6pPr indent="-302895" lvl="5" marL="27432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6pPr>
            <a:lvl7pPr indent="-302895" lvl="6" marL="32004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7pPr>
            <a:lvl8pPr indent="-302895" lvl="7" marL="36576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8pPr>
            <a:lvl9pPr indent="-302895" lvl="8" marL="4114800" algn="l">
              <a:spcBef>
                <a:spcPts val="540"/>
              </a:spcBef>
              <a:spcAft>
                <a:spcPts val="0"/>
              </a:spcAft>
              <a:buSzPts val="117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0680" lvl="0" marL="457200" algn="l">
              <a:spcBef>
                <a:spcPts val="960"/>
              </a:spcBef>
              <a:spcAft>
                <a:spcPts val="0"/>
              </a:spcAft>
              <a:buSzPts val="2080"/>
              <a:buChar char="■"/>
              <a:defRPr sz="3200"/>
            </a:lvl1pPr>
            <a:lvl2pPr indent="-344169" lvl="1" marL="914400" algn="l">
              <a:spcBef>
                <a:spcPts val="840"/>
              </a:spcBef>
              <a:spcAft>
                <a:spcPts val="0"/>
              </a:spcAft>
              <a:buSzPts val="1820"/>
              <a:buChar char="■"/>
              <a:defRPr sz="2800"/>
            </a:lvl2pPr>
            <a:lvl3pPr indent="-327660" lvl="2" marL="1371600" algn="l">
              <a:spcBef>
                <a:spcPts val="720"/>
              </a:spcBef>
              <a:spcAft>
                <a:spcPts val="0"/>
              </a:spcAft>
              <a:buSzPts val="1560"/>
              <a:buChar char="■"/>
              <a:defRPr sz="2400"/>
            </a:lvl3pPr>
            <a:lvl4pPr indent="-311150" lvl="3" marL="18288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4pPr>
            <a:lvl5pPr indent="-311150" lvl="4" marL="22860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5pPr>
            <a:lvl6pPr indent="-311150" lvl="5" marL="27432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6pPr>
            <a:lvl7pPr indent="-311150" lvl="6" marL="32004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7pPr>
            <a:lvl8pPr indent="-311150" lvl="7" marL="36576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8pPr>
            <a:lvl9pPr indent="-311150" lvl="8" marL="4114800" algn="l">
              <a:spcBef>
                <a:spcPts val="600"/>
              </a:spcBef>
              <a:spcAft>
                <a:spcPts val="0"/>
              </a:spcAft>
              <a:buSzPts val="1300"/>
              <a:buChar char="■"/>
              <a:defRPr sz="2000"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20"/>
              </a:spcBef>
              <a:spcAft>
                <a:spcPts val="0"/>
              </a:spcAft>
              <a:buSzPts val="910"/>
              <a:buNone/>
              <a:defRPr sz="14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78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650"/>
              <a:buNone/>
              <a:defRPr sz="1000"/>
            </a:lvl3pPr>
            <a:lvl4pPr indent="-228600" lvl="3" marL="18288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5pPr>
            <a:lvl6pPr indent="-228600" lvl="5" marL="27432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6pPr>
            <a:lvl7pPr indent="-228600" lvl="6" marL="32004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7pPr>
            <a:lvl8pPr indent="-228600" lvl="7" marL="36576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8pPr>
            <a:lvl9pPr indent="-228600" lvl="8" marL="4114800" algn="l">
              <a:spcBef>
                <a:spcPts val="270"/>
              </a:spcBef>
              <a:spcAft>
                <a:spcPts val="0"/>
              </a:spcAft>
              <a:buSzPts val="585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250825" y="6278563"/>
            <a:ext cx="28813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276600" y="6278563"/>
            <a:ext cx="39592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7380288" y="6278563"/>
            <a:ext cx="15128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2771775" y="115888"/>
            <a:ext cx="61563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395288" y="1196975"/>
            <a:ext cx="8424862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0680" lvl="0" marL="457200" marR="0" rtl="0" algn="l">
              <a:spcBef>
                <a:spcPts val="960"/>
              </a:spcBef>
              <a:spcAft>
                <a:spcPts val="0"/>
              </a:spcAft>
              <a:buClr>
                <a:srgbClr val="18453B"/>
              </a:buClr>
              <a:buSzPts val="2080"/>
              <a:buFont typeface="Noto Sans Symbols"/>
              <a:buChar char="■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900"/>
              </a:spcBef>
              <a:spcAft>
                <a:spcPts val="0"/>
              </a:spcAft>
              <a:buClr>
                <a:srgbClr val="18453B"/>
              </a:buClr>
              <a:buSzPts val="1950"/>
              <a:buFont typeface="Noto Sans Symbols"/>
              <a:buChar char="■"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4169" lvl="2" marL="1371600" marR="0" rtl="0" algn="l">
              <a:spcBef>
                <a:spcPts val="840"/>
              </a:spcBef>
              <a:spcAft>
                <a:spcPts val="0"/>
              </a:spcAft>
              <a:buClr>
                <a:srgbClr val="18453B"/>
              </a:buClr>
              <a:buSzPts val="1820"/>
              <a:buFont typeface="Noto Sans Symbols"/>
              <a:buChar char="■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5914" lvl="3" marL="1828800" marR="0" rtl="0" algn="l">
              <a:spcBef>
                <a:spcPts val="780"/>
              </a:spcBef>
              <a:spcAft>
                <a:spcPts val="0"/>
              </a:spcAft>
              <a:buClr>
                <a:srgbClr val="18453B"/>
              </a:buClr>
              <a:buSzPts val="1690"/>
              <a:buFont typeface="Noto Sans Symbols"/>
              <a:buChar char="■"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7660" lvl="4" marL="2286000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7660" lvl="5" marL="2743200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7660" lvl="6" marL="3200400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7659" lvl="7" marL="3657600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7659" lvl="8" marL="4114800" marR="0" rtl="0" algn="l">
              <a:spcBef>
                <a:spcPts val="720"/>
              </a:spcBef>
              <a:spcAft>
                <a:spcPts val="0"/>
              </a:spcAft>
              <a:buClr>
                <a:srgbClr val="18453B"/>
              </a:buClr>
              <a:buSzPts val="1560"/>
              <a:buFont typeface="Noto Sans Symbols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descr="University of York" id="16" name="Google Shape;16;p1"/>
          <p:cNvSpPr/>
          <p:nvPr/>
        </p:nvSpPr>
        <p:spPr>
          <a:xfrm>
            <a:off x="285750" y="-1524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8453B"/>
              </a:buClr>
              <a:buSzPts val="13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OY-Logo-Stacked-shield-White.png" id="17" name="Google Shape;17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50825" y="0"/>
            <a:ext cx="2082800" cy="9604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gov.uk/government/publications/initial-teacher-training-itt-core-content-framework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york.ac.uk/education/pgce/mentors/" TargetMode="External"/><Relationship Id="rId4" Type="http://schemas.openxmlformats.org/officeDocument/2006/relationships/hyperlink" Target="mailto:education-pgce-administrator@york.ac.uk" TargetMode="External"/><Relationship Id="rId5" Type="http://schemas.openxmlformats.org/officeDocument/2006/relationships/hyperlink" Target="mailto:catherine.shawyer@york.ac.uk" TargetMode="External"/><Relationship Id="rId6" Type="http://schemas.openxmlformats.org/officeDocument/2006/relationships/hyperlink" Target="mailto:nicola.towle@york.ac.uk" TargetMode="External"/><Relationship Id="rId7" Type="http://schemas.openxmlformats.org/officeDocument/2006/relationships/hyperlink" Target="mailto:claire.e.ball-smith@york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idx="1" type="subTitle"/>
          </p:nvPr>
        </p:nvSpPr>
        <p:spPr>
          <a:xfrm>
            <a:off x="1835696" y="2564904"/>
            <a:ext cx="4752528" cy="2820516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40"/>
              <a:buNone/>
            </a:pPr>
            <a:r>
              <a:rPr b="1" lang="en-GB" sz="3600"/>
              <a:t>7</a:t>
            </a:r>
            <a:r>
              <a:rPr b="1" baseline="30000" lang="en-GB" sz="3600"/>
              <a:t>th</a:t>
            </a:r>
            <a:r>
              <a:rPr b="1" lang="en-GB" sz="3600"/>
              <a:t> October 2020</a:t>
            </a:r>
            <a:endParaRPr/>
          </a:p>
          <a:p>
            <a:pPr indent="0" lvl="0" marL="0" rtl="0" algn="ctr">
              <a:spcBef>
                <a:spcPts val="1080"/>
              </a:spcBef>
              <a:spcAft>
                <a:spcPts val="0"/>
              </a:spcAft>
              <a:buSzPts val="2340"/>
              <a:buNone/>
            </a:pPr>
            <a:r>
              <a:t/>
            </a:r>
            <a:endParaRPr b="1" sz="3600"/>
          </a:p>
          <a:p>
            <a:pPr indent="0" lvl="0" marL="0" rtl="0" algn="ctr">
              <a:spcBef>
                <a:spcPts val="1080"/>
              </a:spcBef>
              <a:spcAft>
                <a:spcPts val="0"/>
              </a:spcAft>
              <a:buSzPts val="2340"/>
              <a:buNone/>
            </a:pPr>
            <a:r>
              <a:rPr b="1" lang="en-GB" sz="3600"/>
              <a:t>Welcome!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2340"/>
              <a:buFont typeface="Noto Sans Symbols"/>
              <a:buNone/>
            </a:pPr>
            <a:r>
              <a:t/>
            </a:r>
            <a:endParaRPr sz="3600"/>
          </a:p>
        </p:txBody>
      </p:sp>
      <p:sp>
        <p:nvSpPr>
          <p:cNvPr id="101" name="Google Shape;101;p15"/>
          <p:cNvSpPr txBox="1"/>
          <p:nvPr>
            <p:ph type="ctrTitle"/>
          </p:nvPr>
        </p:nvSpPr>
        <p:spPr>
          <a:xfrm>
            <a:off x="250825" y="1125538"/>
            <a:ext cx="8569325" cy="93531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PGCE English Mentors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334350" y="1629445"/>
            <a:ext cx="8558130" cy="48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Cohort = 26 + 1 returner from leave of absence 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lang="en-GB" sz="2000">
                <a:latin typeface="Arial"/>
                <a:ea typeface="Arial"/>
                <a:cs typeface="Arial"/>
                <a:sym typeface="Arial"/>
              </a:rPr>
              <a:t>26/27 awarded PGCE &amp; recommended for QTS including the returner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Jobs</a:t>
            </a:r>
            <a:endParaRPr/>
          </a:p>
          <a:p>
            <a:pPr indent="-342900" lvl="0" marL="34290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25 gained an NQT post &amp; 1 decided to be a supply teacher initially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County Durham = 2, Gateshead = 1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York = 2, North Yorks = 6, East Yorks  = 1, Hull = 1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Leeds = 3, Wakefield = 1, Doncaster = 2, Bradford = 1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Lincolnshire = 1, Staffordshire = 1, 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Cambridgeshire = 1, Worcestershire = 1, 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rPr lang="en-GB" sz="1800">
                <a:latin typeface="Arial"/>
                <a:ea typeface="Arial"/>
                <a:cs typeface="Arial"/>
                <a:sym typeface="Arial"/>
              </a:rPr>
              <a:t>London = 1      </a:t>
            </a:r>
            <a:endParaRPr/>
          </a:p>
          <a:p>
            <a:pPr indent="0" lvl="1" marL="40005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70"/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What a year! - Thank you!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210820" lvl="0" marL="342900" rtl="0" algn="l">
              <a:spcBef>
                <a:spcPts val="96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 txBox="1"/>
          <p:nvPr>
            <p:ph type="title"/>
          </p:nvPr>
        </p:nvSpPr>
        <p:spPr>
          <a:xfrm>
            <a:off x="1331640" y="908720"/>
            <a:ext cx="648072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2019-2020 PGCE English Cohort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334350" y="1629445"/>
            <a:ext cx="8558130" cy="48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Cohort = 30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Core = 12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Pathfinder = 10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All Saints = 5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YTSA = 2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Teach North = 1 </a:t>
            </a:r>
            <a:endParaRPr/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4 males, 26 females</a:t>
            </a:r>
            <a:endParaRPr/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Oldest trainee is 29 &amp; six trainees are 21/22</a:t>
            </a:r>
            <a:endParaRPr/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6 completed SKEs prior to the PGCE</a:t>
            </a:r>
            <a:endParaRPr/>
          </a:p>
          <a:p>
            <a:pPr indent="-342900" lvl="0" marL="34290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Char char="■"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Politics; Law, Theatre; Sociology; Arabic &amp; French; Philosophy</a:t>
            </a:r>
            <a:endParaRPr/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Many have very little prior school experience</a:t>
            </a:r>
            <a:endParaRPr/>
          </a:p>
          <a:p>
            <a:pPr indent="0" lvl="0" marL="0" rtl="0" algn="l">
              <a:lnSpc>
                <a:spcPct val="105000"/>
              </a:lnSpc>
              <a:spcBef>
                <a:spcPts val="200"/>
              </a:spcBef>
              <a:spcAft>
                <a:spcPts val="0"/>
              </a:spcAft>
              <a:buSzPts val="1300"/>
              <a:buNone/>
            </a:pPr>
            <a:r>
              <a:rPr b="1" lang="en-GB" sz="2000">
                <a:latin typeface="Arial"/>
                <a:ea typeface="Arial"/>
                <a:cs typeface="Arial"/>
                <a:sym typeface="Arial"/>
              </a:rPr>
              <a:t>My first impressions: very positive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210820" lvl="0" marL="34290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SzPts val="2080"/>
              <a:buNone/>
            </a:pPr>
            <a:r>
              <a:t/>
            </a:r>
            <a:endParaRPr/>
          </a:p>
        </p:txBody>
      </p:sp>
      <p:sp>
        <p:nvSpPr>
          <p:cNvPr id="113" name="Google Shape;113;p17"/>
          <p:cNvSpPr txBox="1"/>
          <p:nvPr>
            <p:ph type="title"/>
          </p:nvPr>
        </p:nvSpPr>
        <p:spPr>
          <a:xfrm>
            <a:off x="1331640" y="908720"/>
            <a:ext cx="648072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2020-2021 PGCE English Cohort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323528" y="934778"/>
            <a:ext cx="8208912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English PGCE Programme 2020-21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107578" y="1665609"/>
            <a:ext cx="892891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-GB" sz="2000"/>
              <a:t>Significant revisions to the University English PGCE course to reflect the newly introduced </a:t>
            </a:r>
            <a:r>
              <a:rPr lang="en-GB" sz="2000" u="sng">
                <a:solidFill>
                  <a:schemeClr val="hlink"/>
                </a:solidFill>
                <a:hlinkClick r:id="rId3"/>
              </a:rPr>
              <a:t>ITT Core Content Framework </a:t>
            </a:r>
            <a:endParaRPr sz="20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600"/>
              </a:spcBef>
              <a:spcAft>
                <a:spcPts val="0"/>
              </a:spcAft>
              <a:buSzPts val="1300"/>
              <a:buChar char="■"/>
            </a:pPr>
            <a:r>
              <a:rPr lang="en-GB" sz="2000"/>
              <a:t>ITT CCF operational from Sept 2020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-GB" sz="2000"/>
              <a:t>Defines in detail the minimum curriculum entitlement for all trainee teachers.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300"/>
              <a:buChar char="■"/>
            </a:pPr>
            <a:r>
              <a:rPr lang="en-GB" sz="2000"/>
              <a:t>Designed to support trainee development in 5 core areas:</a:t>
            </a:r>
            <a:endParaRPr/>
          </a:p>
          <a:p>
            <a:pPr indent="-285750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Char char="⮚"/>
            </a:pPr>
            <a:r>
              <a:rPr lang="en-GB" sz="1800"/>
              <a:t>Behaviour management</a:t>
            </a:r>
            <a:endParaRPr/>
          </a:p>
          <a:p>
            <a:pPr indent="-285750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Char char="⮚"/>
            </a:pPr>
            <a:r>
              <a:rPr lang="en-GB" sz="1800"/>
              <a:t>Pedagogy</a:t>
            </a:r>
            <a:endParaRPr/>
          </a:p>
          <a:p>
            <a:pPr indent="-285750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Char char="⮚"/>
            </a:pPr>
            <a:r>
              <a:rPr lang="en-GB" sz="1800"/>
              <a:t>Curriculum</a:t>
            </a:r>
            <a:endParaRPr/>
          </a:p>
          <a:p>
            <a:pPr indent="-285750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Char char="⮚"/>
            </a:pPr>
            <a:r>
              <a:rPr lang="en-GB" sz="1800"/>
              <a:t>Assessment</a:t>
            </a:r>
            <a:endParaRPr/>
          </a:p>
          <a:p>
            <a:pPr indent="-285750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Char char="⮚"/>
            </a:pPr>
            <a:r>
              <a:rPr lang="en-GB" sz="1800"/>
              <a:t>Professional behaviours</a:t>
            </a:r>
            <a:endParaRPr/>
          </a:p>
          <a:p>
            <a:pPr indent="0" lvl="2" marL="0" rtl="0" algn="l">
              <a:spcBef>
                <a:spcPts val="6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sz="2000"/>
          </a:p>
          <a:p>
            <a:pPr indent="0" lvl="2" marL="0" rtl="0" algn="l">
              <a:spcBef>
                <a:spcPts val="600"/>
              </a:spcBef>
              <a:spcAft>
                <a:spcPts val="0"/>
              </a:spcAft>
              <a:buSzPts val="1300"/>
              <a:buNone/>
            </a:pPr>
            <a:r>
              <a:rPr lang="en-GB" sz="2000"/>
              <a:t>N.B. The Teachers’ Standards are still what trainees are assessed against. </a:t>
            </a:r>
            <a:endParaRPr/>
          </a:p>
          <a:p>
            <a:pPr indent="-260350" lvl="2" marL="342900" rtl="0" algn="l">
              <a:spcBef>
                <a:spcPts val="600"/>
              </a:spcBef>
              <a:spcAft>
                <a:spcPts val="0"/>
              </a:spcAft>
              <a:buSzPts val="1300"/>
              <a:buFont typeface="Noto Sans Symbols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211455" lvl="3" marL="742950" rtl="0" algn="l">
              <a:spcBef>
                <a:spcPts val="540"/>
              </a:spcBef>
              <a:spcAft>
                <a:spcPts val="0"/>
              </a:spcAft>
              <a:buSzPts val="1170"/>
              <a:buFont typeface="Noto Sans Symbols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7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51307" y="764059"/>
            <a:ext cx="914400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rgbClr val="00091A"/>
                </a:solidFill>
              </a:rPr>
              <a:t>English PGCE Programme: Prior to Placement 1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143507" y="1412776"/>
            <a:ext cx="8949185" cy="568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Orientation  </a:t>
            </a:r>
            <a:r>
              <a:rPr lang="en-GB" sz="1600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Establishing a Climate for Learning; You and the National Curriculum for English; </a:t>
            </a:r>
            <a:r>
              <a:rPr lang="en-GB" sz="1600">
                <a:latin typeface="Noto Sans Symbols"/>
                <a:ea typeface="Noto Sans Symbols"/>
                <a:cs typeface="Noto Sans Symbols"/>
                <a:sym typeface="Noto Sans Symbols"/>
              </a:rPr>
              <a:t>Purposeful Professional Practice; </a:t>
            </a:r>
            <a:r>
              <a:rPr lang="en-GB" sz="1600">
                <a:latin typeface="Arial"/>
                <a:ea typeface="Arial"/>
                <a:cs typeface="Arial"/>
                <a:sym typeface="Arial"/>
              </a:rPr>
              <a:t>English PGCE Assignment 1. </a:t>
            </a:r>
            <a:endParaRPr b="1" sz="1600"/>
          </a:p>
          <a:p>
            <a:pPr indent="-457200" lvl="0" marL="4572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Lesson Planning  </a:t>
            </a:r>
            <a:r>
              <a:rPr lang="en-GB" sz="1600" u="none" strike="noStrike">
                <a:latin typeface="Arial"/>
                <a:ea typeface="Arial"/>
                <a:cs typeface="Arial"/>
                <a:sym typeface="Arial"/>
              </a:rPr>
              <a:t>Introduction to Lesson Planning; Cognitive Load Theory and English; Learning versus Doing; Consolidating Learning in English</a:t>
            </a:r>
            <a:endParaRPr/>
          </a:p>
          <a:p>
            <a:pPr indent="-457200" lvl="0" marL="4572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Teaching Speaking &amp; Listening </a:t>
            </a:r>
            <a:r>
              <a:rPr lang="en-GB" sz="1600" u="none" strike="noStrike">
                <a:latin typeface="Arial"/>
                <a:ea typeface="Arial"/>
                <a:cs typeface="Arial"/>
                <a:sym typeface="Arial"/>
              </a:rPr>
              <a:t>The Importance of Speaking and Listening; Using Questions, Group Work and Whole Class Discussions in the English classroom; Teaching Speaking and Listening; Speaking and Listening at GCSE</a:t>
            </a:r>
            <a:endParaRPr/>
          </a:p>
          <a:p>
            <a:pPr indent="-457200" lvl="0" marL="4572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Teaching Reading </a:t>
            </a:r>
            <a:r>
              <a:rPr lang="en-GB" sz="1600" u="none" strike="noStrike">
                <a:latin typeface="Arial"/>
                <a:ea typeface="Arial"/>
                <a:cs typeface="Arial"/>
                <a:sym typeface="Arial"/>
              </a:rPr>
              <a:t>Phonics, DARTs &amp; Reading Hooks; The Class Reader; Teaching Literary Analysis; Differentiation in the English Classroom </a:t>
            </a:r>
            <a:endParaRPr/>
          </a:p>
          <a:p>
            <a:pPr indent="-457200" lvl="0" marL="4572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Teaching Writing </a:t>
            </a:r>
            <a:r>
              <a:rPr lang="en-GB" sz="1600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Teaching Spelling and Vocabulary; Creative Writing; Introduction to Teaching Writing; Grammar &amp; Punctuation</a:t>
            </a:r>
            <a:endParaRPr sz="160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indent="-457200" lvl="0" marL="4572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560"/>
              <a:buFont typeface="Arial"/>
              <a:buAutoNum type="arabicPeriod"/>
            </a:pPr>
            <a:r>
              <a:rPr b="1" lang="en-GB" sz="2400"/>
              <a:t>Teaching Texts  </a:t>
            </a:r>
            <a:r>
              <a:rPr lang="en-GB" sz="1600" u="none" strike="noStrike">
                <a:latin typeface="Arial"/>
                <a:ea typeface="Arial"/>
                <a:cs typeface="Arial"/>
                <a:sym typeface="Arial"/>
              </a:rPr>
              <a:t>Teaching Shakespeare &amp; Canonical Texts at KS3; Teaching Shakespeare &amp; Canonical Texts at KS4; Teaching Poetry (including unseen poetry); GCSE English Language including Non-Fiction Texts</a:t>
            </a:r>
            <a:endParaRPr/>
          </a:p>
          <a:p>
            <a:pPr indent="-358140" lvl="0" marL="457200" rtl="0" algn="l">
              <a:spcBef>
                <a:spcPts val="1520"/>
              </a:spcBef>
              <a:spcAft>
                <a:spcPts val="0"/>
              </a:spcAft>
              <a:buSzPts val="1560"/>
              <a:buFont typeface="Arial"/>
              <a:buNone/>
            </a:pPr>
            <a:r>
              <a:t/>
            </a:r>
            <a:endParaRPr b="1" sz="2400"/>
          </a:p>
          <a:p>
            <a:pPr indent="0" lvl="0" marL="0" rtl="0" algn="l">
              <a:spcBef>
                <a:spcPts val="7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323528" y="934778"/>
            <a:ext cx="8208912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The Core Content Framework for ITT</a:t>
            </a:r>
            <a:endParaRPr/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107578" y="1665609"/>
            <a:ext cx="8856910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 sz="2400"/>
          </a:p>
          <a:p>
            <a:pPr indent="0" lvl="0" marL="0" rtl="0" algn="l">
              <a:spcBef>
                <a:spcPts val="7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 sz="2400"/>
          </a:p>
        </p:txBody>
      </p:sp>
      <p:pic>
        <p:nvPicPr>
          <p:cNvPr id="135" name="Google Shape;13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520" y="1665609"/>
            <a:ext cx="8712968" cy="5112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251520" y="1124744"/>
            <a:ext cx="7956872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This year’s course - changes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1763688" y="2132856"/>
            <a:ext cx="6912768" cy="18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83"/>
              <a:buChar char="■"/>
            </a:pPr>
            <a:r>
              <a:rPr lang="en-GB" sz="2590"/>
              <a:t>Reviews/Grading</a:t>
            </a:r>
            <a:endParaRPr/>
          </a:p>
          <a:p>
            <a:pPr indent="-342900" lvl="0" marL="342900" rtl="0" algn="l">
              <a:spcBef>
                <a:spcPts val="777"/>
              </a:spcBef>
              <a:spcAft>
                <a:spcPts val="0"/>
              </a:spcAft>
              <a:buSzPts val="1683"/>
              <a:buChar char="■"/>
            </a:pPr>
            <a:r>
              <a:rPr lang="en-GB" sz="2590"/>
              <a:t>Pebblepad e-portfolios</a:t>
            </a:r>
            <a:endParaRPr/>
          </a:p>
          <a:p>
            <a:pPr indent="-342900" lvl="0" marL="342900" rtl="0" algn="l">
              <a:spcBef>
                <a:spcPts val="777"/>
              </a:spcBef>
              <a:spcAft>
                <a:spcPts val="0"/>
              </a:spcAft>
              <a:buSzPts val="1683"/>
              <a:buChar char="■"/>
            </a:pPr>
            <a:r>
              <a:rPr lang="en-GB" sz="2590"/>
              <a:t>Impact of Covid-19 &amp; contingency planning</a:t>
            </a:r>
            <a:endParaRPr/>
          </a:p>
          <a:p>
            <a:pPr indent="-220726" lvl="0" marL="342900" rtl="0" algn="l">
              <a:spcBef>
                <a:spcPts val="888"/>
              </a:spcBef>
              <a:spcAft>
                <a:spcPts val="0"/>
              </a:spcAft>
              <a:buSzPts val="1924"/>
              <a:buNone/>
            </a:pPr>
            <a:r>
              <a:t/>
            </a:r>
            <a:endParaRPr sz="296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"/>
          <p:cNvSpPr txBox="1"/>
          <p:nvPr>
            <p:ph type="title"/>
          </p:nvPr>
        </p:nvSpPr>
        <p:spPr>
          <a:xfrm>
            <a:off x="251520" y="1124744"/>
            <a:ext cx="7956872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91A"/>
                </a:solidFill>
              </a:rPr>
              <a:t>Support for You</a:t>
            </a:r>
            <a:endParaRPr/>
          </a:p>
        </p:txBody>
      </p:sp>
      <p:sp>
        <p:nvSpPr>
          <p:cNvPr id="149" name="Google Shape;149;p22"/>
          <p:cNvSpPr txBox="1"/>
          <p:nvPr>
            <p:ph idx="1" type="body"/>
          </p:nvPr>
        </p:nvSpPr>
        <p:spPr>
          <a:xfrm>
            <a:off x="251520" y="2132856"/>
            <a:ext cx="8784976" cy="33123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563"/>
              <a:buChar char="■"/>
            </a:pPr>
            <a:r>
              <a:rPr lang="en-GB" sz="2405" u="sng">
                <a:solidFill>
                  <a:schemeClr val="hlink"/>
                </a:solidFill>
                <a:hlinkClick r:id="rId3"/>
              </a:rPr>
              <a:t>For current mentors</a:t>
            </a:r>
            <a:endParaRPr sz="2405"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PGCE Administrators: Fiona Jackson &amp; Paisley Bryce:  </a:t>
            </a:r>
            <a:r>
              <a:rPr lang="en-GB" sz="2405" u="sng">
                <a:solidFill>
                  <a:schemeClr val="hlink"/>
                </a:solidFill>
                <a:hlinkClick r:id="rId4"/>
              </a:rPr>
              <a:t>education-pgce-administrator@york.ac.uk</a:t>
            </a:r>
            <a:endParaRPr sz="2405"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Catherine Shawyer: </a:t>
            </a:r>
            <a:r>
              <a:rPr lang="en-GB" sz="2405" u="sng">
                <a:solidFill>
                  <a:schemeClr val="hlink"/>
                </a:solidFill>
                <a:hlinkClick r:id="rId5"/>
              </a:rPr>
              <a:t>catherine.shawyer@york.ac.uk</a:t>
            </a:r>
            <a:endParaRPr sz="2405"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Nicola Towle: </a:t>
            </a:r>
            <a:r>
              <a:rPr lang="en-GB" sz="2405" u="sng">
                <a:solidFill>
                  <a:schemeClr val="hlink"/>
                </a:solidFill>
                <a:hlinkClick r:id="rId6"/>
              </a:rPr>
              <a:t>nicola.towle@york.ac.uk</a:t>
            </a:r>
            <a:endParaRPr sz="2405"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Claire Ball-Smith: </a:t>
            </a:r>
            <a:r>
              <a:rPr lang="en-GB" sz="2405" u="sng">
                <a:solidFill>
                  <a:schemeClr val="hlink"/>
                </a:solidFill>
                <a:hlinkClick r:id="rId7"/>
              </a:rPr>
              <a:t>claire.e.ball-smith@york.ac.uk</a:t>
            </a:r>
            <a:endParaRPr sz="2405"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Professional Tutor &amp; Fellow Subject Mentors in your school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22"/>
              </a:spcBef>
              <a:spcAft>
                <a:spcPts val="0"/>
              </a:spcAft>
              <a:buSzPts val="1563"/>
              <a:buChar char="■"/>
            </a:pPr>
            <a:r>
              <a:rPr lang="en-GB" sz="2405"/>
              <a:t>School Direct Managers</a:t>
            </a:r>
            <a:endParaRPr sz="104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ofY_new_powerpoint_template-plain">
  <a:themeElements>
    <a:clrScheme name="UofY_new_powerpoint_template-plain 4">
      <a:dk1>
        <a:srgbClr val="005A58"/>
      </a:dk1>
      <a:lt1>
        <a:srgbClr val="FFFFFF"/>
      </a:lt1>
      <a:dk2>
        <a:srgbClr val="00716E"/>
      </a:dk2>
      <a:lt2>
        <a:srgbClr val="FFFF99"/>
      </a:lt2>
      <a:accent1>
        <a:srgbClr val="2DB3B0"/>
      </a:accent1>
      <a:accent2>
        <a:srgbClr val="6D6FC7"/>
      </a:accent2>
      <a:accent3>
        <a:srgbClr val="AABBBA"/>
      </a:accent3>
      <a:accent4>
        <a:srgbClr val="DADADA"/>
      </a:accent4>
      <a:accent5>
        <a:srgbClr val="ADD6D4"/>
      </a:accent5>
      <a:accent6>
        <a:srgbClr val="6264B4"/>
      </a:accent6>
      <a:hlink>
        <a:srgbClr val="00FFFF"/>
      </a:hlink>
      <a:folHlink>
        <a:srgbClr val="00FF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